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4" r:id="rId2"/>
    <p:sldId id="257" r:id="rId3"/>
    <p:sldId id="259" r:id="rId4"/>
    <p:sldId id="280" r:id="rId5"/>
    <p:sldId id="278" r:id="rId6"/>
    <p:sldId id="262" r:id="rId7"/>
    <p:sldId id="276" r:id="rId8"/>
    <p:sldId id="275" r:id="rId9"/>
    <p:sldId id="277" r:id="rId10"/>
    <p:sldId id="266"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scomm laptop" initials="al" lastIdx="1" clrIdx="0">
    <p:extLst/>
  </p:cmAuthor>
  <p:cmAuthor id="2" name="Jen Bel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CA8"/>
    <a:srgbClr val="D2D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62" autoAdjust="0"/>
    <p:restoredTop sz="99481" autoAdjust="0"/>
  </p:normalViewPr>
  <p:slideViewPr>
    <p:cSldViewPr snapToGrid="0" snapToObjects="1">
      <p:cViewPr>
        <p:scale>
          <a:sx n="130" d="100"/>
          <a:sy n="130" d="100"/>
        </p:scale>
        <p:origin x="-392" y="-25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34" d="100"/>
          <a:sy n="134" d="100"/>
        </p:scale>
        <p:origin x="-129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E68F31-7409-0F40-8449-902D946901A1}" type="datetimeFigureOut">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CD8B5-B8BA-7342-8A57-D2A900F03695}" type="slidenum">
              <a:rPr lang="en-US" smtClean="0"/>
              <a:t>‹#›</a:t>
            </a:fld>
            <a:endParaRPr lang="en-US"/>
          </a:p>
        </p:txBody>
      </p:sp>
    </p:spTree>
    <p:extLst>
      <p:ext uri="{BB962C8B-B14F-4D97-AF65-F5344CB8AC3E}">
        <p14:creationId xmlns:p14="http://schemas.microsoft.com/office/powerpoint/2010/main" val="137244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82360-C8F1-744F-A911-090CD37F2242}" type="datetimeFigureOut">
              <a:rPr lang="en-US" smtClean="0"/>
              <a:t>11/1/17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AEB68-DCDF-0340-8E42-B258BB30F01A}" type="slidenum">
              <a:rPr lang="en-US" smtClean="0"/>
              <a:t>‹#›</a:t>
            </a:fld>
            <a:endParaRPr lang="en-US"/>
          </a:p>
        </p:txBody>
      </p:sp>
    </p:spTree>
    <p:extLst>
      <p:ext uri="{BB962C8B-B14F-4D97-AF65-F5344CB8AC3E}">
        <p14:creationId xmlns:p14="http://schemas.microsoft.com/office/powerpoint/2010/main" val="1980945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Helvetica"/>
        <a:ea typeface="+mn-ea"/>
        <a:cs typeface="Helvetica"/>
      </a:defRPr>
    </a:lvl1pPr>
    <a:lvl2pPr marL="457200" algn="l" defTabSz="457200" rtl="0" eaLnBrk="1" latinLnBrk="0" hangingPunct="1">
      <a:defRPr sz="1200" kern="1200">
        <a:solidFill>
          <a:schemeClr val="tx1"/>
        </a:solidFill>
        <a:latin typeface="Helvetica"/>
        <a:ea typeface="+mn-ea"/>
        <a:cs typeface="Helvetica"/>
      </a:defRPr>
    </a:lvl2pPr>
    <a:lvl3pPr marL="914400" algn="l" defTabSz="457200" rtl="0" eaLnBrk="1" latinLnBrk="0" hangingPunct="1">
      <a:defRPr sz="1200" kern="1200">
        <a:solidFill>
          <a:schemeClr val="tx1"/>
        </a:solidFill>
        <a:latin typeface="Helvetica"/>
        <a:ea typeface="+mn-ea"/>
        <a:cs typeface="Helvetica"/>
      </a:defRPr>
    </a:lvl3pPr>
    <a:lvl4pPr marL="1371600" algn="l" defTabSz="457200" rtl="0" eaLnBrk="1" latinLnBrk="0" hangingPunct="1">
      <a:defRPr sz="1200" kern="1200">
        <a:solidFill>
          <a:schemeClr val="tx1"/>
        </a:solidFill>
        <a:latin typeface="Helvetica"/>
        <a:ea typeface="+mn-ea"/>
        <a:cs typeface="Helvetica"/>
      </a:defRPr>
    </a:lvl4pPr>
    <a:lvl5pPr marL="1828800" algn="l" defTabSz="457200" rtl="0" eaLnBrk="1" latinLnBrk="0" hangingPunct="1">
      <a:defRPr sz="1200" kern="1200">
        <a:solidFill>
          <a:schemeClr val="tx1"/>
        </a:solidFill>
        <a:latin typeface="Helvetica"/>
        <a:ea typeface="+mn-ea"/>
        <a:cs typeface="Helvetic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rPr>
              <a:t>Thank you fo</a:t>
            </a:r>
            <a:r>
              <a:rPr lang="en-US" dirty="0" smtClean="0"/>
              <a:t>r coming. I know most or all of you support arts and culture nonprofits in </a:t>
            </a:r>
            <a:r>
              <a:rPr lang="en-US" dirty="0"/>
              <a:t>O</a:t>
            </a:r>
            <a:r>
              <a:rPr lang="en-US" dirty="0" smtClean="0"/>
              <a:t>regon.  I want you to know about a way to DOUBLE the impact of your donation FOR FREE. It’s what we call “doubling the love” through the Oregon Cultural Trust’s Cultural Tax Credit.</a:t>
            </a:r>
          </a:p>
          <a:p>
            <a:endParaRPr lang="en-US" sz="1200" kern="1200" dirty="0" smtClean="0">
              <a:solidFill>
                <a:schemeClr val="tx1"/>
              </a:solidFill>
              <a:effectLst/>
            </a:endParaRPr>
          </a:p>
          <a:p>
            <a:r>
              <a:rPr lang="en-US" dirty="0" smtClean="0"/>
              <a:t>First, lets talk about </a:t>
            </a:r>
            <a:r>
              <a:rPr lang="en-US" sz="1200" kern="1200" dirty="0" smtClean="0">
                <a:solidFill>
                  <a:schemeClr val="tx1"/>
                </a:solidFill>
                <a:effectLst/>
              </a:rPr>
              <a:t>“</a:t>
            </a:r>
            <a:r>
              <a:rPr lang="en-US" sz="1200" i="1" u="sng" kern="1200" dirty="0" smtClean="0">
                <a:solidFill>
                  <a:schemeClr val="tx1"/>
                </a:solidFill>
                <a:effectLst/>
              </a:rPr>
              <a:t>Culture</a:t>
            </a:r>
            <a:r>
              <a:rPr lang="en-US" sz="1200" kern="1200" dirty="0" smtClean="0">
                <a:solidFill>
                  <a:schemeClr val="tx1"/>
                </a:solidFill>
                <a:effectLst/>
              </a:rPr>
              <a:t>” in our state.</a:t>
            </a:r>
          </a:p>
          <a:p>
            <a:r>
              <a:rPr lang="en-US" sz="1200" kern="1200" dirty="0" smtClean="0">
                <a:solidFill>
                  <a:schemeClr val="tx1"/>
                </a:solidFill>
                <a:effectLst/>
              </a:rPr>
              <a:t> </a:t>
            </a:r>
          </a:p>
          <a:p>
            <a:r>
              <a:rPr lang="en-US" sz="1200" kern="1200" dirty="0" smtClean="0">
                <a:solidFill>
                  <a:schemeClr val="tx1"/>
                </a:solidFill>
                <a:effectLst/>
              </a:rPr>
              <a:t>It can be one of those know-it-when-you--experience-it things, right?</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1</a:t>
            </a:fld>
            <a:endParaRPr lang="en-US"/>
          </a:p>
        </p:txBody>
      </p:sp>
    </p:spTree>
    <p:extLst>
      <p:ext uri="{BB962C8B-B14F-4D97-AF65-F5344CB8AC3E}">
        <p14:creationId xmlns:p14="http://schemas.microsoft.com/office/powerpoint/2010/main" val="160989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rPr>
              <a:t> </a:t>
            </a:r>
          </a:p>
          <a:p>
            <a:r>
              <a:rPr lang="en-US" sz="1200" kern="1200" dirty="0" smtClean="0">
                <a:solidFill>
                  <a:schemeClr val="tx1"/>
                </a:solidFill>
                <a:effectLst/>
              </a:rPr>
              <a:t>Thank you! </a:t>
            </a:r>
          </a:p>
          <a:p>
            <a:endParaRPr lang="en-US" dirty="0"/>
          </a:p>
        </p:txBody>
      </p:sp>
      <p:sp>
        <p:nvSpPr>
          <p:cNvPr id="4" name="Slide Number Placeholder 3"/>
          <p:cNvSpPr>
            <a:spLocks noGrp="1"/>
          </p:cNvSpPr>
          <p:nvPr>
            <p:ph type="sldNum" sz="quarter" idx="10"/>
          </p:nvPr>
        </p:nvSpPr>
        <p:spPr/>
        <p:txBody>
          <a:bodyPr/>
          <a:lstStyle/>
          <a:p>
            <a:fld id="{78CAEB68-DCDF-0340-8E42-B258BB30F01A}" type="slidenum">
              <a:rPr lang="en-US" smtClean="0"/>
              <a:t>10</a:t>
            </a:fld>
            <a:endParaRPr lang="en-US"/>
          </a:p>
        </p:txBody>
      </p:sp>
    </p:spTree>
    <p:extLst>
      <p:ext uri="{BB962C8B-B14F-4D97-AF65-F5344CB8AC3E}">
        <p14:creationId xmlns:p14="http://schemas.microsoft.com/office/powerpoint/2010/main" val="352659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rPr>
              <a:t>Certainly, we might think we’re all in agreement on what it is… the ballet. Art museum. Opera, Symphony, of course. Literature. Each one of those is commonly associated with “Culture” (in quotes.) Everyone can agree on that. </a:t>
            </a:r>
            <a:endParaRPr lang="en-US" sz="1200" kern="1200" dirty="0">
              <a:solidFill>
                <a:schemeClr val="tx1"/>
              </a:solidFill>
              <a:effectLst/>
              <a:ea typeface="+mn-ea"/>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2</a:t>
            </a:fld>
            <a:endParaRPr lang="en-US"/>
          </a:p>
        </p:txBody>
      </p:sp>
    </p:spTree>
    <p:extLst>
      <p:ext uri="{BB962C8B-B14F-4D97-AF65-F5344CB8AC3E}">
        <p14:creationId xmlns:p14="http://schemas.microsoft.com/office/powerpoint/2010/main" val="33544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rPr>
              <a:t>In fact in our state, we are blessed with a bounty of experiences that fall under the cultural umbrella: arts, heritage, history and humanities. And taken together, this bounty plays an enormous, very (</a:t>
            </a:r>
            <a:r>
              <a:rPr lang="en-US" sz="1200" i="1" kern="1200" dirty="0" smtClean="0">
                <a:solidFill>
                  <a:schemeClr val="tx1"/>
                </a:solidFill>
                <a:effectLst/>
                <a:ea typeface="+mn-ea"/>
              </a:rPr>
              <a:t>essential</a:t>
            </a:r>
            <a:r>
              <a:rPr lang="en-US" sz="1200" kern="1200" dirty="0" smtClean="0">
                <a:solidFill>
                  <a:schemeClr val="tx1"/>
                </a:solidFill>
                <a:effectLst/>
                <a:ea typeface="+mn-ea"/>
              </a:rPr>
              <a:t>)  role in making Oregon, </a:t>
            </a:r>
            <a:r>
              <a:rPr lang="en-US" sz="1200" i="1" kern="1200" dirty="0" smtClean="0">
                <a:solidFill>
                  <a:schemeClr val="tx1"/>
                </a:solidFill>
                <a:effectLst/>
                <a:ea typeface="+mn-ea"/>
              </a:rPr>
              <a:t>Oregon</a:t>
            </a:r>
            <a:r>
              <a:rPr lang="en-US" sz="1200" kern="1200" dirty="0" smtClean="0">
                <a:solidFill>
                  <a:schemeClr val="tx1"/>
                </a:solidFill>
                <a:effectLst/>
                <a:ea typeface="+mn-ea"/>
              </a:rPr>
              <a:t>.</a:t>
            </a:r>
          </a:p>
          <a:p>
            <a:endParaRPr lang="en-US" sz="1200" kern="1200" dirty="0" smtClean="0">
              <a:solidFill>
                <a:schemeClr val="tx1"/>
              </a:solidFill>
              <a:effectLst/>
              <a:ea typeface="+mn-ea"/>
            </a:endParaRPr>
          </a:p>
          <a:p>
            <a:r>
              <a:rPr lang="en-US" sz="1200" kern="1200" dirty="0" smtClean="0">
                <a:solidFill>
                  <a:schemeClr val="tx1"/>
                </a:solidFill>
                <a:effectLst/>
                <a:ea typeface="+mn-ea"/>
              </a:rPr>
              <a:t>But doesn’t culture “just happen?” you ask. For sure, a lot of it was here long before we were. We didn’t create it all. But a lot of our culture can disappear, especially those traditions that aren’t as well known. It can lose its way. It simply can’t be taken for granted that it will thrive forever on its own.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sng" kern="1200" dirty="0" smtClean="0">
              <a:solidFill>
                <a:schemeClr val="tx1"/>
              </a:solidFill>
              <a:effectLs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ea typeface="+mn-ea"/>
              </a:rPr>
              <a:t>We</a:t>
            </a:r>
            <a:r>
              <a:rPr lang="en-US" sz="1200" kern="1200" dirty="0" smtClean="0">
                <a:solidFill>
                  <a:schemeClr val="tx1"/>
                </a:solidFill>
                <a:effectLst/>
                <a:ea typeface="+mn-ea"/>
              </a:rPr>
              <a:t> can make sure our culture—in all its many forms— thrives. That Oregon stays the special place that it is. That our special something continues; that it opens new eyes, continually opens new hearts, and makes new connections for our generation and generations to come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3</a:t>
            </a:fld>
            <a:endParaRPr lang="en-US"/>
          </a:p>
        </p:txBody>
      </p:sp>
    </p:spTree>
    <p:extLst>
      <p:ext uri="{BB962C8B-B14F-4D97-AF65-F5344CB8AC3E}">
        <p14:creationId xmlns:p14="http://schemas.microsoft.com/office/powerpoint/2010/main" val="216796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you are someone who values Oregon’s culture. That you more than likely give to cultural organizations in the state. Now I want to tell you about how you can double the love you have for Oregon’s culture at no additional cost. It sounds too good to be true, but it’s true. And it has to do with a tax credit that the Oregon legislature set up </a:t>
            </a:r>
            <a:r>
              <a:rPr lang="en-US" dirty="0" smtClean="0"/>
              <a:t>IN 2002. Here’s how it works:</a:t>
            </a:r>
          </a:p>
          <a:p>
            <a:endParaRPr lang="en-US" dirty="0"/>
          </a:p>
          <a:p>
            <a:pPr marL="228600" indent="-228600">
              <a:buAutoNum type="arabicPeriod"/>
            </a:pPr>
            <a:r>
              <a:rPr lang="en-US" dirty="0" smtClean="0"/>
              <a:t>At the end of the year, TOTAL your donations to any of the 1400+ qualifying cultural non-profits in the state. ** Show list of nonprofits in the county/area**. You will be getting a bookmark to keep track of your donations, too.</a:t>
            </a:r>
          </a:p>
          <a:p>
            <a:pPr marL="228600" indent="-228600">
              <a:buAutoNum type="arabicPeriod"/>
            </a:pPr>
            <a:endParaRPr lang="en-US" dirty="0" smtClean="0"/>
          </a:p>
          <a:p>
            <a:pPr marL="228600" indent="-228600">
              <a:buAutoNum type="arabicPeriod"/>
            </a:pPr>
            <a:r>
              <a:rPr lang="en-US" dirty="0" smtClean="0"/>
              <a:t>GIVE a matching amount to the Oregon Cultural Trust before Dec. 31.</a:t>
            </a:r>
          </a:p>
          <a:p>
            <a:pPr marL="228600" indent="-228600">
              <a:buAutoNum type="arabicPeriod"/>
            </a:pPr>
            <a:endParaRPr lang="en-US" dirty="0"/>
          </a:p>
          <a:p>
            <a:pPr marL="228600" indent="-228600">
              <a:buAutoNum type="arabicPeriod"/>
            </a:pPr>
            <a:r>
              <a:rPr lang="en-US" dirty="0" smtClean="0"/>
              <a:t>CLAIM the matching Trust donation as a cultural tax credit—the amount you owe-- on your State tax return.</a:t>
            </a:r>
          </a:p>
          <a:p>
            <a:pPr marL="228600" indent="-228600">
              <a:buAutoNum type="arabicPeriod"/>
            </a:pPr>
            <a:endParaRPr lang="en-US" dirty="0"/>
          </a:p>
          <a:p>
            <a:r>
              <a:rPr lang="en-US" dirty="0" smtClean="0"/>
              <a:t>There are limits to the amount you can claim - $500 for individuals, $1000 for couples and $2500 for C-Corps.</a:t>
            </a:r>
          </a:p>
          <a:p>
            <a:pPr marL="228600" indent="-228600">
              <a:buAutoNum type="arabicPeriod"/>
            </a:pPr>
            <a:endParaRPr lang="en-US" dirty="0"/>
          </a:p>
          <a:p>
            <a:endParaRPr lang="en-US" dirty="0" smtClean="0"/>
          </a:p>
        </p:txBody>
      </p:sp>
      <p:sp>
        <p:nvSpPr>
          <p:cNvPr id="4" name="Slide Number Placeholder 3"/>
          <p:cNvSpPr>
            <a:spLocks noGrp="1"/>
          </p:cNvSpPr>
          <p:nvPr>
            <p:ph type="sldNum" sz="quarter" idx="10"/>
          </p:nvPr>
        </p:nvSpPr>
        <p:spPr/>
        <p:txBody>
          <a:bodyPr/>
          <a:lstStyle/>
          <a:p>
            <a:fld id="{78CAEB68-DCDF-0340-8E42-B258BB30F01A}" type="slidenum">
              <a:rPr lang="en-US" smtClean="0"/>
              <a:t>4</a:t>
            </a:fld>
            <a:endParaRPr lang="en-US"/>
          </a:p>
        </p:txBody>
      </p:sp>
    </p:spTree>
    <p:extLst>
      <p:ext uri="{BB962C8B-B14F-4D97-AF65-F5344CB8AC3E}">
        <p14:creationId xmlns:p14="http://schemas.microsoft.com/office/powerpoint/2010/main" val="306420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rPr>
              <a:t>In 2016, we received over $4.6 million in donations from Oregonians</a:t>
            </a:r>
            <a:r>
              <a:rPr lang="en-US" sz="1200" kern="1200" baseline="0" dirty="0" smtClean="0">
                <a:solidFill>
                  <a:schemeClr val="tx1"/>
                </a:solidFill>
                <a:effectLst/>
              </a:rPr>
              <a:t> like you.</a:t>
            </a:r>
            <a:r>
              <a:rPr lang="en-US" dirty="0"/>
              <a:t> The Trust has over 9,100 donors in the </a:t>
            </a:r>
            <a:r>
              <a:rPr lang="en-US" dirty="0" smtClean="0"/>
              <a:t>state. But </a:t>
            </a:r>
            <a:r>
              <a:rPr lang="en-US" dirty="0"/>
              <a:t>there are 250,000 </a:t>
            </a:r>
            <a:r>
              <a:rPr lang="en-US" dirty="0" smtClean="0"/>
              <a:t>Oregonians giving </a:t>
            </a:r>
            <a:r>
              <a:rPr lang="en-US" dirty="0"/>
              <a:t>to cultural non-profits that could be taking advantage of the tax credit and helping build a fund for culture in the </a:t>
            </a:r>
            <a:r>
              <a:rPr lang="en-US" dirty="0" smtClean="0"/>
              <a:t>Which </a:t>
            </a:r>
            <a:r>
              <a:rPr lang="en-US" dirty="0"/>
              <a:t>is why I wanted to make sure you knew about it!</a:t>
            </a:r>
          </a:p>
          <a:p>
            <a:endParaRPr lang="en-US" sz="1200" kern="1200" dirty="0" smtClean="0">
              <a:solidFill>
                <a:schemeClr val="tx1"/>
              </a:solidFill>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5</a:t>
            </a:fld>
            <a:endParaRPr lang="en-US"/>
          </a:p>
        </p:txBody>
      </p:sp>
    </p:spTree>
    <p:extLst>
      <p:ext uri="{BB962C8B-B14F-4D97-AF65-F5344CB8AC3E}">
        <p14:creationId xmlns:p14="http://schemas.microsoft.com/office/powerpoint/2010/main" val="355739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40</a:t>
            </a:r>
            <a:r>
              <a:rPr lang="en-US" dirty="0"/>
              <a:t>% of </a:t>
            </a:r>
            <a:r>
              <a:rPr lang="en-US" dirty="0" smtClean="0"/>
              <a:t>the money donated per year goes </a:t>
            </a:r>
            <a:r>
              <a:rPr lang="en-US" dirty="0"/>
              <a:t>into a permanent fund, earning interest, ready for future opportunities. The other 60% supports the five state-wide Cultural Partners, 45 county and tribal coalitions, and over 1,400 nonprofits throughout the state. Pretty remarkable.</a:t>
            </a:r>
            <a:br>
              <a:rPr lang="en-US" dirty="0"/>
            </a:br>
            <a:endParaRPr lang="en-US" sz="1200" kern="1200" dirty="0" smtClean="0">
              <a:solidFill>
                <a:schemeClr val="tx1"/>
              </a:solidFill>
              <a:effectLst/>
            </a:endParaRPr>
          </a:p>
          <a:p>
            <a:r>
              <a:rPr lang="en-US" sz="1200" kern="1200" dirty="0" smtClean="0">
                <a:solidFill>
                  <a:schemeClr val="tx1"/>
                </a:solidFill>
                <a:effectLst/>
              </a:rPr>
              <a:t>This is why the Oregon Cultural Trust exists. To put wind in the sails of all kinds of cultural initiatives, big and small, well-known and lesser-known, all across our state..</a:t>
            </a:r>
          </a:p>
          <a:p>
            <a:endParaRPr lang="en-US" sz="1200" kern="1200" dirty="0" smtClean="0">
              <a:solidFill>
                <a:schemeClr val="tx1"/>
              </a:solidFill>
              <a:effectLst/>
            </a:endParaRPr>
          </a:p>
          <a:p>
            <a:r>
              <a:rPr lang="en-US" sz="1200" kern="1200" dirty="0" smtClean="0">
                <a:solidFill>
                  <a:schemeClr val="tx1"/>
                </a:solidFill>
                <a:effectLst/>
              </a:rPr>
              <a:t>Every </a:t>
            </a:r>
            <a:r>
              <a:rPr lang="en-US" sz="1200" kern="1200" baseline="0" dirty="0" smtClean="0">
                <a:solidFill>
                  <a:schemeClr val="tx1"/>
                </a:solidFill>
                <a:effectLst/>
              </a:rPr>
              <a:t>county and federally recognized tribe in the state receives funds. A committee of people—who know what their community needs and wants-- choose where the money goes. So small groups that don’t have sophisticated grant writers are not overlooked. </a:t>
            </a:r>
            <a:endParaRPr lang="en-US" sz="1200" kern="1200" dirty="0" smtClean="0">
              <a:solidFill>
                <a:schemeClr val="tx1"/>
              </a:solidFill>
              <a:effectLst/>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AEB68-DCDF-0340-8E42-B258BB30F01A}" type="slidenum">
              <a:rPr lang="en-US" smtClean="0"/>
              <a:t>6</a:t>
            </a:fld>
            <a:endParaRPr lang="en-US"/>
          </a:p>
        </p:txBody>
      </p:sp>
    </p:spTree>
    <p:extLst>
      <p:ext uri="{BB962C8B-B14F-4D97-AF65-F5344CB8AC3E}">
        <p14:creationId xmlns:p14="http://schemas.microsoft.com/office/powerpoint/2010/main" val="10376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FAQ’s we get</a:t>
            </a:r>
            <a:r>
              <a:rPr lang="is-IS" dirty="0" smtClean="0"/>
              <a:t>…</a:t>
            </a:r>
          </a:p>
          <a:p>
            <a:endParaRPr lang="is-IS" dirty="0"/>
          </a:p>
          <a:p>
            <a:r>
              <a:rPr lang="is-IS" dirty="0" smtClean="0"/>
              <a:t>What other questions do you have?</a:t>
            </a:r>
          </a:p>
          <a:p>
            <a:endParaRPr lang="is-IS" dirty="0"/>
          </a:p>
          <a:p>
            <a:r>
              <a:rPr lang="is-IS" dirty="0" smtClean="0"/>
              <a:t>If asked something you don’t know, document it and send to Aili for clarification. Email the answer to all attendees.</a:t>
            </a:r>
            <a:endParaRPr lang="en-US" dirty="0"/>
          </a:p>
        </p:txBody>
      </p:sp>
      <p:sp>
        <p:nvSpPr>
          <p:cNvPr id="4" name="Slide Number Placeholder 3"/>
          <p:cNvSpPr>
            <a:spLocks noGrp="1"/>
          </p:cNvSpPr>
          <p:nvPr>
            <p:ph type="sldNum" sz="quarter" idx="10"/>
          </p:nvPr>
        </p:nvSpPr>
        <p:spPr/>
        <p:txBody>
          <a:bodyPr/>
          <a:lstStyle/>
          <a:p>
            <a:fld id="{78CAEB68-DCDF-0340-8E42-B258BB30F01A}" type="slidenum">
              <a:rPr lang="en-US" smtClean="0"/>
              <a:t>7</a:t>
            </a:fld>
            <a:endParaRPr lang="en-US"/>
          </a:p>
        </p:txBody>
      </p:sp>
    </p:spTree>
    <p:extLst>
      <p:ext uri="{BB962C8B-B14F-4D97-AF65-F5344CB8AC3E}">
        <p14:creationId xmlns:p14="http://schemas.microsoft.com/office/powerpoint/2010/main" val="358309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send some tools home with you so you remember to make your matching donation. </a:t>
            </a:r>
          </a:p>
          <a:p>
            <a:endParaRPr lang="en-US" dirty="0"/>
          </a:p>
          <a:p>
            <a:r>
              <a:rPr lang="en-US" dirty="0" smtClean="0"/>
              <a:t>Bookmark (and a few to hand out!)</a:t>
            </a:r>
          </a:p>
          <a:p>
            <a:r>
              <a:rPr lang="en-US" dirty="0" smtClean="0"/>
              <a:t>Matches – a reminder to make your match!</a:t>
            </a:r>
          </a:p>
          <a:p>
            <a:endParaRPr lang="en-US" dirty="0"/>
          </a:p>
          <a:p>
            <a:r>
              <a:rPr lang="en-US" dirty="0" smtClean="0"/>
              <a:t>I will also send a clipboard around to get your contact information so I can email you to remind you to take advantage of the tax credit. </a:t>
            </a:r>
            <a:endParaRPr lang="en-US" dirty="0"/>
          </a:p>
        </p:txBody>
      </p:sp>
      <p:sp>
        <p:nvSpPr>
          <p:cNvPr id="4" name="Slide Number Placeholder 3"/>
          <p:cNvSpPr>
            <a:spLocks noGrp="1"/>
          </p:cNvSpPr>
          <p:nvPr>
            <p:ph type="sldNum" sz="quarter" idx="10"/>
          </p:nvPr>
        </p:nvSpPr>
        <p:spPr/>
        <p:txBody>
          <a:bodyPr/>
          <a:lstStyle/>
          <a:p>
            <a:fld id="{78CAEB68-DCDF-0340-8E42-B258BB30F01A}" type="slidenum">
              <a:rPr lang="en-US" smtClean="0"/>
              <a:t>8</a:t>
            </a:fld>
            <a:endParaRPr lang="en-US"/>
          </a:p>
        </p:txBody>
      </p:sp>
    </p:spTree>
    <p:extLst>
      <p:ext uri="{BB962C8B-B14F-4D97-AF65-F5344CB8AC3E}">
        <p14:creationId xmlns:p14="http://schemas.microsoft.com/office/powerpoint/2010/main" val="13003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more information, the website has a number of resources. You can also ask your CPA or tax preparer (educate them if they don’t know about the Trust!) or call the Trust office.</a:t>
            </a:r>
            <a:endParaRPr lang="en-US" dirty="0"/>
          </a:p>
        </p:txBody>
      </p:sp>
      <p:sp>
        <p:nvSpPr>
          <p:cNvPr id="4" name="Slide Number Placeholder 3"/>
          <p:cNvSpPr>
            <a:spLocks noGrp="1"/>
          </p:cNvSpPr>
          <p:nvPr>
            <p:ph type="sldNum" sz="quarter" idx="10"/>
          </p:nvPr>
        </p:nvSpPr>
        <p:spPr/>
        <p:txBody>
          <a:bodyPr/>
          <a:lstStyle/>
          <a:p>
            <a:fld id="{78CAEB68-DCDF-0340-8E42-B258BB30F01A}" type="slidenum">
              <a:rPr lang="en-US" smtClean="0"/>
              <a:t>9</a:t>
            </a:fld>
            <a:endParaRPr lang="en-US"/>
          </a:p>
        </p:txBody>
      </p:sp>
    </p:spTree>
    <p:extLst>
      <p:ext uri="{BB962C8B-B14F-4D97-AF65-F5344CB8AC3E}">
        <p14:creationId xmlns:p14="http://schemas.microsoft.com/office/powerpoint/2010/main" val="213769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7444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2201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736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45B80-D25B-E444-8CFB-CECADD8EB5FD}"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42643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45B80-D25B-E444-8CFB-CECADD8EB5FD}"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6460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45B80-D25B-E444-8CFB-CECADD8EB5FD}"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5256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45B80-D25B-E444-8CFB-CECADD8EB5FD}"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0522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45B80-D25B-E444-8CFB-CECADD8EB5FD}"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572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45B80-D25B-E444-8CFB-CECADD8EB5FD}"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325952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5B80-D25B-E444-8CFB-CECADD8EB5FD}"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10851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45B80-D25B-E444-8CFB-CECADD8EB5FD}"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9AA8D-3756-A74D-942A-0FE8E81C004D}" type="slidenum">
              <a:rPr lang="en-US" smtClean="0"/>
              <a:t>‹#›</a:t>
            </a:fld>
            <a:endParaRPr lang="en-US"/>
          </a:p>
        </p:txBody>
      </p:sp>
    </p:spTree>
    <p:extLst>
      <p:ext uri="{BB962C8B-B14F-4D97-AF65-F5344CB8AC3E}">
        <p14:creationId xmlns:p14="http://schemas.microsoft.com/office/powerpoint/2010/main" val="273368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45B80-D25B-E444-8CFB-CECADD8EB5FD}" type="datetimeFigureOut">
              <a:rPr lang="en-US" smtClean="0"/>
              <a:t>11/1/17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9AA8D-3756-A74D-942A-0FE8E81C004D}" type="slidenum">
              <a:rPr lang="en-US" smtClean="0"/>
              <a:t>‹#›</a:t>
            </a:fld>
            <a:endParaRPr lang="en-US"/>
          </a:p>
        </p:txBody>
      </p:sp>
    </p:spTree>
    <p:extLst>
      <p:ext uri="{BB962C8B-B14F-4D97-AF65-F5344CB8AC3E}">
        <p14:creationId xmlns:p14="http://schemas.microsoft.com/office/powerpoint/2010/main" val="212134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t_ppt_full-pg.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3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D2DC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2DC1A"/>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9143"/>
          <a:stretch/>
        </p:blipFill>
        <p:spPr>
          <a:xfrm>
            <a:off x="3280229" y="1607890"/>
            <a:ext cx="2583542" cy="1751465"/>
          </a:xfrm>
          <a:prstGeom prst="rect">
            <a:avLst/>
          </a:prstGeom>
        </p:spPr>
      </p:pic>
      <p:sp>
        <p:nvSpPr>
          <p:cNvPr id="8" name="TextBox 7"/>
          <p:cNvSpPr txBox="1"/>
          <p:nvPr/>
        </p:nvSpPr>
        <p:spPr>
          <a:xfrm>
            <a:off x="3120573" y="4390571"/>
            <a:ext cx="2743200"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CULTURALTRUST.ORG</a:t>
            </a:r>
            <a:endParaRPr lang="en-US" sz="1200" spc="300" dirty="0">
              <a:solidFill>
                <a:schemeClr val="bg1"/>
              </a:solidFill>
              <a:latin typeface="Interstate-Bold"/>
              <a:cs typeface="Interstate-Bold"/>
            </a:endParaRPr>
          </a:p>
        </p:txBody>
      </p:sp>
    </p:spTree>
    <p:extLst>
      <p:ext uri="{BB962C8B-B14F-4D97-AF65-F5344CB8AC3E}">
        <p14:creationId xmlns:p14="http://schemas.microsoft.com/office/powerpoint/2010/main" val="298899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RTS.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92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NEUP.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37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10-25 at 2.18.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679" cy="5143500"/>
          </a:xfrm>
          <a:prstGeom prst="rect">
            <a:avLst/>
          </a:prstGeom>
        </p:spPr>
      </p:pic>
    </p:spTree>
    <p:extLst>
      <p:ext uri="{BB962C8B-B14F-4D97-AF65-F5344CB8AC3E}">
        <p14:creationId xmlns:p14="http://schemas.microsoft.com/office/powerpoint/2010/main" val="35996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6484" y="1690299"/>
            <a:ext cx="3338286"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MONEY RAISED IN 2016</a:t>
            </a:r>
            <a:endParaRPr lang="en-US" sz="1200" spc="300" dirty="0">
              <a:solidFill>
                <a:schemeClr val="bg1"/>
              </a:solidFill>
              <a:latin typeface="Interstate-Bold"/>
              <a:cs typeface="Interstate-Bold"/>
            </a:endParaRPr>
          </a:p>
        </p:txBody>
      </p:sp>
      <p:sp>
        <p:nvSpPr>
          <p:cNvPr id="6" name="TextBox 5"/>
          <p:cNvSpPr txBox="1"/>
          <p:nvPr/>
        </p:nvSpPr>
        <p:spPr>
          <a:xfrm>
            <a:off x="1937873" y="2328928"/>
            <a:ext cx="5431918" cy="1107996"/>
          </a:xfrm>
          <a:prstGeom prst="rect">
            <a:avLst/>
          </a:prstGeom>
          <a:noFill/>
        </p:spPr>
        <p:txBody>
          <a:bodyPr wrap="square" rtlCol="0">
            <a:spAutoFit/>
          </a:bodyPr>
          <a:lstStyle/>
          <a:p>
            <a:pPr algn="ctr"/>
            <a:r>
              <a:rPr lang="en-US" sz="6600" spc="-150" dirty="0" smtClean="0">
                <a:solidFill>
                  <a:schemeClr val="tx1">
                    <a:lumMod val="50000"/>
                    <a:lumOff val="50000"/>
                  </a:schemeClr>
                </a:solidFill>
                <a:latin typeface="Interstate-Bold"/>
                <a:cs typeface="Interstate-Bold"/>
              </a:rPr>
              <a:t>$4,620,000</a:t>
            </a:r>
            <a:endParaRPr lang="en-US" sz="6600" spc="-150" dirty="0">
              <a:solidFill>
                <a:schemeClr val="tx1">
                  <a:lumMod val="50000"/>
                  <a:lumOff val="50000"/>
                </a:schemeClr>
              </a:solidFill>
              <a:latin typeface="Interstate-Bold"/>
              <a:cs typeface="Interstate-Bold"/>
            </a:endParaRPr>
          </a:p>
        </p:txBody>
      </p:sp>
    </p:spTree>
    <p:extLst>
      <p:ext uri="{BB962C8B-B14F-4D97-AF65-F5344CB8AC3E}">
        <p14:creationId xmlns:p14="http://schemas.microsoft.com/office/powerpoint/2010/main" val="263089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_ppt_full-pg_3.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41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ct_bookmark_1017.pdf"/>
          <p:cNvPicPr>
            <a:picLocks noGrp="1" noChangeAspect="1"/>
          </p:cNvPicPr>
          <p:nvPr>
            <p:ph idx="1"/>
          </p:nvPr>
        </p:nvPicPr>
        <p:blipFill rotWithShape="1">
          <a:blip r:embed="rId3"/>
          <a:srcRect/>
          <a:stretch/>
        </p:blipFill>
        <p:spPr>
          <a:xfrm rot="5400000">
            <a:off x="5317179" y="4573707"/>
            <a:ext cx="1917034" cy="3394472"/>
          </a:xfrm>
        </p:spPr>
      </p:pic>
      <p:sp>
        <p:nvSpPr>
          <p:cNvPr id="5" name="Title 1"/>
          <p:cNvSpPr txBox="1">
            <a:spLocks/>
          </p:cNvSpPr>
          <p:nvPr/>
        </p:nvSpPr>
        <p:spPr>
          <a:xfrm>
            <a:off x="457200" y="961926"/>
            <a:ext cx="8229600" cy="374469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1400" b="1" dirty="0" smtClean="0">
                <a:solidFill>
                  <a:srgbClr val="3CACA8"/>
                </a:solidFill>
                <a:latin typeface="Interstate "/>
                <a:cs typeface="Interstate "/>
              </a:rPr>
              <a:t>“THIS IS A WAY TO FURTHER INVEST IN OREGON CULTURE THAT I LOVE, AND IT DOESN’T COST ANYTHING. IS THERE A CATCH?”</a:t>
            </a:r>
            <a:br>
              <a:rPr lang="en-US" sz="1400" b="1" dirty="0" smtClean="0">
                <a:solidFill>
                  <a:srgbClr val="3CACA8"/>
                </a:solidFill>
                <a:latin typeface="Interstate "/>
                <a:cs typeface="Interstate "/>
              </a:rPr>
            </a:br>
            <a:r>
              <a:rPr lang="en-US" sz="1400" dirty="0" smtClean="0">
                <a:solidFill>
                  <a:schemeClr val="tx1">
                    <a:lumMod val="50000"/>
                    <a:lumOff val="50000"/>
                  </a:schemeClr>
                </a:solidFill>
                <a:latin typeface="Interstate  "/>
                <a:cs typeface="Interstate  "/>
              </a:rPr>
              <a:t>Nope. The Trust was set up by the Oregon legislature to provide funding for culture regardless of federal funding priorities. This is the kind of creativity and innovation you’d expect from the state that brought us the bottle bill and public beaches! </a:t>
            </a:r>
            <a:br>
              <a:rPr lang="en-US" sz="1400" dirty="0" smtClean="0">
                <a:solidFill>
                  <a:schemeClr val="tx1">
                    <a:lumMod val="50000"/>
                    <a:lumOff val="50000"/>
                  </a:schemeClr>
                </a:solidFill>
                <a:latin typeface="Interstate  "/>
                <a:cs typeface="Interstate  "/>
              </a:rPr>
            </a:br>
            <a:r>
              <a:rPr lang="en-US" sz="1400" dirty="0" smtClean="0">
                <a:solidFill>
                  <a:schemeClr val="tx1">
                    <a:lumMod val="50000"/>
                    <a:lumOff val="50000"/>
                  </a:schemeClr>
                </a:solidFill>
                <a:latin typeface="Interstate  "/>
                <a:cs typeface="Interstate  "/>
              </a:rPr>
              <a:t/>
            </a:r>
            <a:br>
              <a:rPr lang="en-US" sz="1400" dirty="0" smtClean="0">
                <a:solidFill>
                  <a:schemeClr val="tx1">
                    <a:lumMod val="50000"/>
                    <a:lumOff val="50000"/>
                  </a:schemeClr>
                </a:solidFill>
                <a:latin typeface="Interstate  "/>
                <a:cs typeface="Interstate  "/>
              </a:rPr>
            </a:br>
            <a:r>
              <a:rPr lang="en-US" sz="1400" b="1" dirty="0" smtClean="0">
                <a:solidFill>
                  <a:srgbClr val="3CACA8"/>
                </a:solidFill>
                <a:latin typeface="Interstate "/>
                <a:cs typeface="Interstate "/>
              </a:rPr>
              <a:t>“WHY DOESN’T EVERY OREGONIAN DO THIS?”</a:t>
            </a:r>
            <a:br>
              <a:rPr lang="en-US" sz="1400" b="1" dirty="0" smtClean="0">
                <a:solidFill>
                  <a:srgbClr val="3CACA8"/>
                </a:solidFill>
                <a:latin typeface="Interstate "/>
                <a:cs typeface="Interstate "/>
              </a:rPr>
            </a:br>
            <a:r>
              <a:rPr lang="en-US" sz="1400" dirty="0" smtClean="0">
                <a:solidFill>
                  <a:schemeClr val="tx1">
                    <a:lumMod val="50000"/>
                    <a:lumOff val="50000"/>
                  </a:schemeClr>
                </a:solidFill>
                <a:latin typeface="Interstate  "/>
                <a:cs typeface="Interstate  "/>
              </a:rPr>
              <a:t>Most Oregonians don’t know about it, or think it’s too complex – but making a matching gift and claiming it on your tax return is very easy. Some might forget to make their donation before Dec. 31.</a:t>
            </a:r>
            <a:br>
              <a:rPr lang="en-US" sz="1400" dirty="0" smtClean="0">
                <a:solidFill>
                  <a:schemeClr val="tx1">
                    <a:lumMod val="50000"/>
                    <a:lumOff val="50000"/>
                  </a:schemeClr>
                </a:solidFill>
                <a:latin typeface="Interstate  "/>
                <a:cs typeface="Interstate  "/>
              </a:rPr>
            </a:br>
            <a:r>
              <a:rPr lang="en-US" sz="1400" dirty="0" smtClean="0">
                <a:solidFill>
                  <a:schemeClr val="tx1">
                    <a:lumMod val="50000"/>
                    <a:lumOff val="50000"/>
                  </a:schemeClr>
                </a:solidFill>
                <a:latin typeface="Interstate  "/>
                <a:cs typeface="Interstate  "/>
              </a:rPr>
              <a:t/>
            </a:r>
            <a:br>
              <a:rPr lang="en-US" sz="1400" dirty="0" smtClean="0">
                <a:solidFill>
                  <a:schemeClr val="tx1">
                    <a:lumMod val="50000"/>
                    <a:lumOff val="50000"/>
                  </a:schemeClr>
                </a:solidFill>
                <a:latin typeface="Interstate  "/>
                <a:cs typeface="Interstate  "/>
              </a:rPr>
            </a:br>
            <a:r>
              <a:rPr lang="en-US" sz="1400" b="1" dirty="0" smtClean="0">
                <a:solidFill>
                  <a:srgbClr val="3CACA8"/>
                </a:solidFill>
                <a:latin typeface="Interstate "/>
                <a:cs typeface="Interstate "/>
              </a:rPr>
              <a:t>“HOW DO I KNOW IF THE ORGANIZATIONS I SUPPORT QUALIFY FOR THE MATCHING GIFT?”</a:t>
            </a:r>
            <a:r>
              <a:rPr lang="en-US" sz="1400" b="1" spc="150" dirty="0" smtClean="0">
                <a:solidFill>
                  <a:srgbClr val="3CACA8"/>
                </a:solidFill>
                <a:latin typeface="Interstate "/>
                <a:cs typeface="Interstate "/>
              </a:rPr>
              <a:t/>
            </a:r>
            <a:br>
              <a:rPr lang="en-US" sz="1400" b="1" spc="150" dirty="0" smtClean="0">
                <a:solidFill>
                  <a:srgbClr val="3CACA8"/>
                </a:solidFill>
                <a:latin typeface="Interstate "/>
                <a:cs typeface="Interstate "/>
              </a:rPr>
            </a:br>
            <a:r>
              <a:rPr lang="en-US" sz="1400" dirty="0" smtClean="0">
                <a:solidFill>
                  <a:schemeClr val="tx1">
                    <a:lumMod val="50000"/>
                    <a:lumOff val="50000"/>
                  </a:schemeClr>
                </a:solidFill>
                <a:latin typeface="Interstate  "/>
                <a:cs typeface="Interstate  "/>
              </a:rPr>
              <a:t>A full list of qualifying nonprofits is on our website. Go to </a:t>
            </a:r>
            <a:r>
              <a:rPr lang="en-US" sz="1400" b="1" dirty="0" err="1" smtClean="0">
                <a:solidFill>
                  <a:schemeClr val="tx1">
                    <a:lumMod val="50000"/>
                    <a:lumOff val="50000"/>
                  </a:schemeClr>
                </a:solidFill>
                <a:latin typeface="Interstate  "/>
                <a:cs typeface="Interstate  "/>
              </a:rPr>
              <a:t>CulturalTrust.org</a:t>
            </a:r>
            <a:r>
              <a:rPr lang="en-US" sz="1400" dirty="0" smtClean="0">
                <a:solidFill>
                  <a:schemeClr val="tx1">
                    <a:lumMod val="50000"/>
                    <a:lumOff val="50000"/>
                  </a:schemeClr>
                </a:solidFill>
                <a:latin typeface="Interstate  "/>
                <a:cs typeface="Interstate  "/>
              </a:rPr>
              <a:t> and click on “Get Involved.”</a:t>
            </a:r>
            <a:br>
              <a:rPr lang="en-US" sz="1400" dirty="0" smtClean="0">
                <a:solidFill>
                  <a:schemeClr val="tx1">
                    <a:lumMod val="50000"/>
                    <a:lumOff val="50000"/>
                  </a:schemeClr>
                </a:solidFill>
                <a:latin typeface="Interstate  "/>
                <a:cs typeface="Interstate  "/>
              </a:rPr>
            </a:br>
            <a:endParaRPr lang="en-US" sz="1400" dirty="0"/>
          </a:p>
        </p:txBody>
      </p:sp>
      <p:sp>
        <p:nvSpPr>
          <p:cNvPr id="6" name="TextBox 5"/>
          <p:cNvSpPr txBox="1"/>
          <p:nvPr/>
        </p:nvSpPr>
        <p:spPr>
          <a:xfrm>
            <a:off x="1664904" y="228323"/>
            <a:ext cx="5827111"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FREQUENTLY ASKED QUESTIONS</a:t>
            </a:r>
            <a:endParaRPr lang="en-US" sz="1200" spc="300" dirty="0">
              <a:solidFill>
                <a:schemeClr val="bg1"/>
              </a:solidFill>
              <a:latin typeface="Interstate-Bold"/>
              <a:cs typeface="Interstate-Bold"/>
            </a:endParaRPr>
          </a:p>
        </p:txBody>
      </p:sp>
    </p:spTree>
    <p:extLst>
      <p:ext uri="{BB962C8B-B14F-4D97-AF65-F5344CB8AC3E}">
        <p14:creationId xmlns:p14="http://schemas.microsoft.com/office/powerpoint/2010/main" val="7029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ct_bookmark_1017.pdf"/>
          <p:cNvPicPr>
            <a:picLocks noGrp="1" noChangeAspect="1"/>
          </p:cNvPicPr>
          <p:nvPr>
            <p:ph idx="1"/>
          </p:nvPr>
        </p:nvPicPr>
        <p:blipFill rotWithShape="1">
          <a:blip r:embed="rId3"/>
          <a:srcRect/>
          <a:stretch/>
        </p:blipFill>
        <p:spPr>
          <a:xfrm rot="5400000">
            <a:off x="5317179" y="4573707"/>
            <a:ext cx="1917034" cy="3394472"/>
          </a:xfrm>
        </p:spPr>
      </p:pic>
      <p:sp>
        <p:nvSpPr>
          <p:cNvPr id="8" name="TextBox 7"/>
          <p:cNvSpPr txBox="1"/>
          <p:nvPr/>
        </p:nvSpPr>
        <p:spPr>
          <a:xfrm>
            <a:off x="1664904" y="228323"/>
            <a:ext cx="5827111"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TOOLS TO TAKE HOME</a:t>
            </a:r>
            <a:endParaRPr lang="en-US" sz="1200" spc="300" dirty="0">
              <a:solidFill>
                <a:schemeClr val="bg1"/>
              </a:solidFill>
              <a:latin typeface="Interstate-Bold"/>
              <a:cs typeface="Interstate-Bold"/>
            </a:endParaRPr>
          </a:p>
        </p:txBody>
      </p:sp>
      <p:sp>
        <p:nvSpPr>
          <p:cNvPr id="9" name="Title 1"/>
          <p:cNvSpPr txBox="1">
            <a:spLocks/>
          </p:cNvSpPr>
          <p:nvPr/>
        </p:nvSpPr>
        <p:spPr>
          <a:xfrm>
            <a:off x="4976008" y="817268"/>
            <a:ext cx="3574025" cy="374469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1400" b="1" dirty="0" smtClean="0">
                <a:solidFill>
                  <a:srgbClr val="3CACA8"/>
                </a:solidFill>
                <a:latin typeface="Interstate "/>
                <a:cs typeface="Interstate "/>
              </a:rPr>
              <a:t>BOOKMARK</a:t>
            </a:r>
            <a:br>
              <a:rPr lang="en-US" sz="1400" b="1" dirty="0" smtClean="0">
                <a:solidFill>
                  <a:srgbClr val="3CACA8"/>
                </a:solidFill>
                <a:latin typeface="Interstate "/>
                <a:cs typeface="Interstate "/>
              </a:rPr>
            </a:br>
            <a:r>
              <a:rPr lang="en-US" sz="1400" dirty="0" smtClean="0">
                <a:solidFill>
                  <a:schemeClr val="tx1">
                    <a:lumMod val="50000"/>
                    <a:lumOff val="50000"/>
                  </a:schemeClr>
                </a:solidFill>
                <a:latin typeface="Interstate  "/>
                <a:cs typeface="Interstate  "/>
              </a:rPr>
              <a:t>Hand these out to friends, family, board members and other cultural supporters to help them total their donations.</a:t>
            </a:r>
            <a:br>
              <a:rPr lang="en-US" sz="1400" dirty="0" smtClean="0">
                <a:solidFill>
                  <a:schemeClr val="tx1">
                    <a:lumMod val="50000"/>
                    <a:lumOff val="50000"/>
                  </a:schemeClr>
                </a:solidFill>
                <a:latin typeface="Interstate  "/>
                <a:cs typeface="Interstate  "/>
              </a:rPr>
            </a:br>
            <a:r>
              <a:rPr lang="en-US" sz="1400" dirty="0" smtClean="0">
                <a:solidFill>
                  <a:schemeClr val="tx1">
                    <a:lumMod val="50000"/>
                    <a:lumOff val="50000"/>
                  </a:schemeClr>
                </a:solidFill>
                <a:latin typeface="Interstate  "/>
                <a:cs typeface="Interstate  "/>
              </a:rPr>
              <a:t/>
            </a:r>
            <a:br>
              <a:rPr lang="en-US" sz="1400" dirty="0" smtClean="0">
                <a:solidFill>
                  <a:schemeClr val="tx1">
                    <a:lumMod val="50000"/>
                    <a:lumOff val="50000"/>
                  </a:schemeClr>
                </a:solidFill>
                <a:latin typeface="Interstate  "/>
                <a:cs typeface="Interstate  "/>
              </a:rPr>
            </a:br>
            <a:r>
              <a:rPr lang="en-US" sz="1400" b="1" dirty="0" smtClean="0">
                <a:solidFill>
                  <a:srgbClr val="3CACA8"/>
                </a:solidFill>
                <a:latin typeface="Interstate "/>
                <a:cs typeface="Interstate "/>
              </a:rPr>
              <a:t>MATCHES</a:t>
            </a:r>
            <a:br>
              <a:rPr lang="en-US" sz="1400" b="1" dirty="0" smtClean="0">
                <a:solidFill>
                  <a:srgbClr val="3CACA8"/>
                </a:solidFill>
                <a:latin typeface="Interstate "/>
                <a:cs typeface="Interstate "/>
              </a:rPr>
            </a:br>
            <a:r>
              <a:rPr lang="en-US" sz="1400" dirty="0" smtClean="0">
                <a:solidFill>
                  <a:schemeClr val="tx1">
                    <a:lumMod val="50000"/>
                    <a:lumOff val="50000"/>
                  </a:schemeClr>
                </a:solidFill>
                <a:latin typeface="Interstate  "/>
                <a:cs typeface="Interstate  "/>
              </a:rPr>
              <a:t>Matches for your mantel to remind you to give before Dec. 31.</a:t>
            </a:r>
            <a:br>
              <a:rPr lang="en-US" sz="1400" dirty="0" smtClean="0">
                <a:solidFill>
                  <a:schemeClr val="tx1">
                    <a:lumMod val="50000"/>
                    <a:lumOff val="50000"/>
                  </a:schemeClr>
                </a:solidFill>
                <a:latin typeface="Interstate  "/>
                <a:cs typeface="Interstate  "/>
              </a:rPr>
            </a:br>
            <a:endParaRPr lang="en-US" sz="1400" dirty="0"/>
          </a:p>
        </p:txBody>
      </p:sp>
      <p:pic>
        <p:nvPicPr>
          <p:cNvPr id="7" name="Picture 6" descr="image1.jpeg"/>
          <p:cNvPicPr>
            <a:picLocks noChangeAspect="1"/>
          </p:cNvPicPr>
          <p:nvPr/>
        </p:nvPicPr>
        <p:blipFill rotWithShape="1">
          <a:blip r:embed="rId4">
            <a:extLst>
              <a:ext uri="{28A0092B-C50C-407E-A947-70E740481C1C}">
                <a14:useLocalDpi xmlns:a14="http://schemas.microsoft.com/office/drawing/2010/main" val="0"/>
              </a:ext>
            </a:extLst>
          </a:blip>
          <a:srcRect b="7964"/>
          <a:stretch/>
        </p:blipFill>
        <p:spPr>
          <a:xfrm>
            <a:off x="3589864" y="817268"/>
            <a:ext cx="1150824" cy="1693423"/>
          </a:xfrm>
          <a:prstGeom prst="rect">
            <a:avLst/>
          </a:prstGeom>
        </p:spPr>
      </p:pic>
      <p:pic>
        <p:nvPicPr>
          <p:cNvPr id="10" name="Picture 9" descr="oct_bookmark_1017.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636" y="2851154"/>
            <a:ext cx="5214164" cy="1955311"/>
          </a:xfrm>
          <a:prstGeom prst="rect">
            <a:avLst/>
          </a:prstGeom>
          <a:ln>
            <a:solidFill>
              <a:schemeClr val="bg1">
                <a:lumMod val="75000"/>
              </a:schemeClr>
            </a:solidFill>
          </a:ln>
        </p:spPr>
      </p:pic>
      <p:pic>
        <p:nvPicPr>
          <p:cNvPr id="2" name="Picture 1" descr="Screen Shot 2017-11-01 at 4.57.3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4788" y="1679256"/>
            <a:ext cx="4152051" cy="2102371"/>
          </a:xfrm>
          <a:prstGeom prst="rect">
            <a:avLst/>
          </a:prstGeom>
          <a:ln>
            <a:solidFill>
              <a:srgbClr val="7F7F7F"/>
            </a:solidFill>
          </a:ln>
        </p:spPr>
      </p:pic>
    </p:spTree>
    <p:extLst>
      <p:ext uri="{BB962C8B-B14F-4D97-AF65-F5344CB8AC3E}">
        <p14:creationId xmlns:p14="http://schemas.microsoft.com/office/powerpoint/2010/main" val="174894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61926"/>
            <a:ext cx="8229600" cy="374469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r>
              <a:rPr lang="en-US" sz="1400" b="1" dirty="0" smtClean="0">
                <a:solidFill>
                  <a:srgbClr val="3CACA8"/>
                </a:solidFill>
                <a:latin typeface="Interstate "/>
                <a:cs typeface="Interstate "/>
              </a:rPr>
              <a:t>VISIT CULTURALTRUST.ORG TO LEARN MORE AND DONATE. </a:t>
            </a:r>
          </a:p>
          <a:p>
            <a:pPr algn="l">
              <a:spcBef>
                <a:spcPts val="600"/>
              </a:spcBef>
            </a:pPr>
            <a:r>
              <a:rPr lang="en-US" sz="1400" b="1" dirty="0" smtClean="0">
                <a:solidFill>
                  <a:srgbClr val="3CACA8"/>
                </a:solidFill>
                <a:latin typeface="Interstate "/>
                <a:cs typeface="Interstate "/>
              </a:rPr>
              <a:t>THERE, YOU’LL ALSO FIND:</a:t>
            </a:r>
          </a:p>
          <a:p>
            <a:pPr marL="342900" indent="-342900" algn="l">
              <a:lnSpc>
                <a:spcPct val="120000"/>
              </a:lnSpc>
              <a:spcBef>
                <a:spcPts val="0"/>
              </a:spcBef>
              <a:buFont typeface="+mj-lt"/>
              <a:buAutoNum type="arabicPeriod"/>
            </a:pPr>
            <a:r>
              <a:rPr lang="en-US" sz="1400" dirty="0" smtClean="0">
                <a:solidFill>
                  <a:schemeClr val="tx1">
                    <a:lumMod val="50000"/>
                    <a:lumOff val="50000"/>
                  </a:schemeClr>
                </a:solidFill>
                <a:latin typeface="Interstate  "/>
                <a:cs typeface="Interstate  "/>
              </a:rPr>
              <a:t>A list of qualifying nonprofits, by county and alphabetically. </a:t>
            </a:r>
          </a:p>
          <a:p>
            <a:pPr marL="342900" indent="-342900" algn="l">
              <a:lnSpc>
                <a:spcPct val="120000"/>
              </a:lnSpc>
              <a:spcBef>
                <a:spcPts val="0"/>
              </a:spcBef>
              <a:buFont typeface="+mj-lt"/>
              <a:buAutoNum type="arabicPeriod"/>
            </a:pPr>
            <a:r>
              <a:rPr lang="en-US" sz="1400" dirty="0" smtClean="0">
                <a:solidFill>
                  <a:schemeClr val="tx1">
                    <a:lumMod val="50000"/>
                    <a:lumOff val="50000"/>
                  </a:schemeClr>
                </a:solidFill>
                <a:latin typeface="Interstate  "/>
                <a:cs typeface="Interstate  "/>
              </a:rPr>
              <a:t>A downloadable calendar reminder to give.</a:t>
            </a:r>
          </a:p>
          <a:p>
            <a:pPr marL="342900" indent="-342900" algn="l">
              <a:lnSpc>
                <a:spcPct val="120000"/>
              </a:lnSpc>
              <a:spcBef>
                <a:spcPts val="0"/>
              </a:spcBef>
              <a:buFont typeface="+mj-lt"/>
              <a:buAutoNum type="arabicPeriod"/>
            </a:pPr>
            <a:r>
              <a:rPr lang="en-US" sz="1400" dirty="0" smtClean="0">
                <a:solidFill>
                  <a:schemeClr val="tx1">
                    <a:lumMod val="50000"/>
                    <a:lumOff val="50000"/>
                  </a:schemeClr>
                </a:solidFill>
                <a:latin typeface="Interstate  "/>
                <a:cs typeface="Interstate  "/>
              </a:rPr>
              <a:t>Information about projects the Trust funds.</a:t>
            </a:r>
          </a:p>
          <a:p>
            <a:pPr marL="342900" indent="-342900" algn="l">
              <a:lnSpc>
                <a:spcPct val="120000"/>
              </a:lnSpc>
              <a:spcBef>
                <a:spcPts val="0"/>
              </a:spcBef>
              <a:buFont typeface="+mj-lt"/>
              <a:buAutoNum type="arabicPeriod"/>
            </a:pPr>
            <a:r>
              <a:rPr lang="en-US" sz="1400" dirty="0" smtClean="0">
                <a:solidFill>
                  <a:schemeClr val="tx1">
                    <a:lumMod val="50000"/>
                    <a:lumOff val="50000"/>
                  </a:schemeClr>
                </a:solidFill>
                <a:latin typeface="Interstate  "/>
                <a:cs typeface="Interstate  "/>
              </a:rPr>
              <a:t>A</a:t>
            </a:r>
            <a:r>
              <a:rPr lang="en-US" sz="1400" dirty="0">
                <a:solidFill>
                  <a:schemeClr val="tx1">
                    <a:lumMod val="50000"/>
                    <a:lumOff val="50000"/>
                  </a:schemeClr>
                </a:solidFill>
                <a:latin typeface="Interstate  "/>
                <a:cs typeface="Interstate  "/>
              </a:rPr>
              <a:t> </a:t>
            </a:r>
            <a:r>
              <a:rPr lang="en-US" sz="1400" dirty="0" smtClean="0">
                <a:solidFill>
                  <a:schemeClr val="tx1">
                    <a:lumMod val="50000"/>
                    <a:lumOff val="50000"/>
                  </a:schemeClr>
                </a:solidFill>
                <a:latin typeface="Interstate  "/>
                <a:cs typeface="Interstate  "/>
              </a:rPr>
              <a:t>short video explaining the cultural tax credit.</a:t>
            </a:r>
          </a:p>
          <a:p>
            <a:pPr marL="342900" indent="-342900" algn="l">
              <a:lnSpc>
                <a:spcPct val="120000"/>
              </a:lnSpc>
              <a:spcBef>
                <a:spcPts val="0"/>
              </a:spcBef>
              <a:buFont typeface="+mj-lt"/>
              <a:buAutoNum type="arabicPeriod"/>
            </a:pPr>
            <a:endParaRPr lang="en-US" sz="1400" dirty="0">
              <a:solidFill>
                <a:schemeClr val="tx1">
                  <a:lumMod val="50000"/>
                  <a:lumOff val="50000"/>
                </a:schemeClr>
              </a:solidFill>
              <a:latin typeface="Interstate  "/>
              <a:cs typeface="Interstate  "/>
            </a:endParaRPr>
          </a:p>
          <a:p>
            <a:pPr marL="342900" indent="-342900" algn="l">
              <a:lnSpc>
                <a:spcPct val="120000"/>
              </a:lnSpc>
              <a:spcBef>
                <a:spcPts val="0"/>
              </a:spcBef>
              <a:buFont typeface="+mj-lt"/>
              <a:buAutoNum type="arabicPeriod"/>
            </a:pPr>
            <a:endParaRPr lang="en-US" sz="1400" dirty="0" smtClean="0">
              <a:solidFill>
                <a:schemeClr val="tx1">
                  <a:lumMod val="50000"/>
                  <a:lumOff val="50000"/>
                </a:schemeClr>
              </a:solidFill>
              <a:latin typeface="Interstate  "/>
              <a:cs typeface="Interstate  "/>
            </a:endParaRPr>
          </a:p>
          <a:p>
            <a:pPr marL="342900" indent="-342900" algn="l">
              <a:lnSpc>
                <a:spcPct val="120000"/>
              </a:lnSpc>
              <a:spcBef>
                <a:spcPts val="0"/>
              </a:spcBef>
              <a:buFont typeface="+mj-lt"/>
              <a:buAutoNum type="arabicPeriod"/>
            </a:pPr>
            <a:endParaRPr lang="en-US" sz="1400" dirty="0">
              <a:solidFill>
                <a:schemeClr val="tx1">
                  <a:lumMod val="50000"/>
                  <a:lumOff val="50000"/>
                </a:schemeClr>
              </a:solidFill>
              <a:latin typeface="Interstate  "/>
              <a:cs typeface="Interstate  "/>
            </a:endParaRPr>
          </a:p>
          <a:p>
            <a:pPr marL="342900" indent="-342900" algn="l">
              <a:lnSpc>
                <a:spcPct val="120000"/>
              </a:lnSpc>
              <a:spcBef>
                <a:spcPts val="0"/>
              </a:spcBef>
              <a:buFont typeface="+mj-lt"/>
              <a:buAutoNum type="arabicPeriod"/>
            </a:pPr>
            <a:endParaRPr lang="en-US" sz="1400" dirty="0" smtClean="0">
              <a:solidFill>
                <a:schemeClr val="tx1">
                  <a:lumMod val="50000"/>
                  <a:lumOff val="50000"/>
                </a:schemeClr>
              </a:solidFill>
              <a:latin typeface="Interstate  "/>
              <a:cs typeface="Interstate  "/>
            </a:endParaRPr>
          </a:p>
          <a:p>
            <a:pPr marL="342900" indent="-342900" algn="l">
              <a:lnSpc>
                <a:spcPct val="120000"/>
              </a:lnSpc>
              <a:spcBef>
                <a:spcPts val="0"/>
              </a:spcBef>
              <a:buFont typeface="+mj-lt"/>
              <a:buAutoNum type="arabicPeriod"/>
            </a:pPr>
            <a:endParaRPr lang="en-US" sz="1400" dirty="0" smtClean="0">
              <a:solidFill>
                <a:schemeClr val="tx1">
                  <a:lumMod val="50000"/>
                  <a:lumOff val="50000"/>
                </a:schemeClr>
              </a:solidFill>
              <a:latin typeface="Interstate  "/>
              <a:cs typeface="Interstate  "/>
            </a:endParaRPr>
          </a:p>
          <a:p>
            <a:pPr marL="342900" indent="-342900" algn="l">
              <a:lnSpc>
                <a:spcPct val="120000"/>
              </a:lnSpc>
              <a:spcBef>
                <a:spcPts val="0"/>
              </a:spcBef>
              <a:buFont typeface="+mj-lt"/>
              <a:buAutoNum type="arabicPeriod"/>
            </a:pPr>
            <a:endParaRPr lang="en-US" sz="1400" b="1" spc="150" dirty="0">
              <a:solidFill>
                <a:schemeClr val="tx1">
                  <a:lumMod val="50000"/>
                  <a:lumOff val="50000"/>
                </a:schemeClr>
              </a:solidFill>
              <a:latin typeface="Interstate  "/>
              <a:cs typeface="Interstate  "/>
            </a:endParaRPr>
          </a:p>
          <a:p>
            <a:pPr algn="l">
              <a:lnSpc>
                <a:spcPct val="120000"/>
              </a:lnSpc>
              <a:spcBef>
                <a:spcPts val="0"/>
              </a:spcBef>
            </a:pPr>
            <a:r>
              <a:rPr lang="en-US" sz="1400" b="1" dirty="0" smtClean="0">
                <a:solidFill>
                  <a:schemeClr val="tx1">
                    <a:lumMod val="50000"/>
                    <a:lumOff val="50000"/>
                  </a:schemeClr>
                </a:solidFill>
                <a:latin typeface="Interstate  "/>
                <a:cs typeface="Interstate  "/>
              </a:rPr>
              <a:t>More questions? Consult your CPA or call the Trust at (503) 986-0088.</a:t>
            </a:r>
            <a:r>
              <a:rPr lang="en-US" sz="1400" dirty="0" smtClean="0"/>
              <a:t/>
            </a:r>
            <a:br>
              <a:rPr lang="en-US" sz="1400" dirty="0" smtClean="0"/>
            </a:br>
            <a:endParaRPr lang="en-US" sz="1400" dirty="0"/>
          </a:p>
        </p:txBody>
      </p:sp>
      <p:sp>
        <p:nvSpPr>
          <p:cNvPr id="5" name="TextBox 4"/>
          <p:cNvSpPr txBox="1"/>
          <p:nvPr/>
        </p:nvSpPr>
        <p:spPr>
          <a:xfrm>
            <a:off x="1664904" y="228323"/>
            <a:ext cx="5827111" cy="276999"/>
          </a:xfrm>
          <a:prstGeom prst="rect">
            <a:avLst/>
          </a:prstGeom>
          <a:solidFill>
            <a:srgbClr val="D2DC1A"/>
          </a:solidFill>
        </p:spPr>
        <p:txBody>
          <a:bodyPr wrap="square" rtlCol="0">
            <a:spAutoFit/>
          </a:bodyPr>
          <a:lstStyle/>
          <a:p>
            <a:pPr algn="ctr"/>
            <a:r>
              <a:rPr lang="en-US" sz="1200" spc="300" dirty="0" smtClean="0">
                <a:solidFill>
                  <a:schemeClr val="bg1"/>
                </a:solidFill>
                <a:latin typeface="Interstate-Bold"/>
                <a:cs typeface="Interstate-Bold"/>
              </a:rPr>
              <a:t>MORE INFORMATION</a:t>
            </a:r>
            <a:endParaRPr lang="en-US" sz="1200" spc="300" dirty="0">
              <a:solidFill>
                <a:schemeClr val="bg1"/>
              </a:solidFill>
              <a:latin typeface="Interstate-Bold"/>
              <a:cs typeface="Interstate-Bold"/>
            </a:endParaRPr>
          </a:p>
        </p:txBody>
      </p:sp>
    </p:spTree>
    <p:extLst>
      <p:ext uri="{BB962C8B-B14F-4D97-AF65-F5344CB8AC3E}">
        <p14:creationId xmlns:p14="http://schemas.microsoft.com/office/powerpoint/2010/main" val="396558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9016</TotalTime>
  <Words>876</Words>
  <Application>Microsoft Macintosh PowerPoint</Application>
  <PresentationFormat>On-screen Show (16:9)</PresentationFormat>
  <Paragraphs>70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Grady Britton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Britton</dc:creator>
  <cp:lastModifiedBy>Jen Bell</cp:lastModifiedBy>
  <cp:revision>73</cp:revision>
  <dcterms:created xsi:type="dcterms:W3CDTF">2015-11-06T21:48:48Z</dcterms:created>
  <dcterms:modified xsi:type="dcterms:W3CDTF">2017-11-01T23:59:14Z</dcterms:modified>
</cp:coreProperties>
</file>