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scomm laptop" initials="al" lastIdx="1" clrIdx="0">
    <p:extLst>
      <p:ext uri="{19B8F6BF-5375-455C-9EA6-DF929625EA0E}">
        <p15:presenceInfo xmlns:p15="http://schemas.microsoft.com/office/powerpoint/2012/main" userId="S-1-5-21-1587725272-516678761-2323201136-5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CA8"/>
    <a:srgbClr val="D2D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763" autoAdjust="0"/>
  </p:normalViewPr>
  <p:slideViewPr>
    <p:cSldViewPr snapToGrid="0" snapToObjects="1">
      <p:cViewPr varScale="1">
        <p:scale>
          <a:sx n="90" d="100"/>
          <a:sy n="90" d="100"/>
        </p:scale>
        <p:origin x="1608"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10T13:22:15.372" idx="1">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582360-C8F1-744F-A911-090CD37F2242}" type="datetimeFigureOut">
              <a:rPr lang="en-US" smtClean="0"/>
              <a:t>10/21/2016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CAEB68-DCDF-0340-8E42-B258BB30F01A}" type="slidenum">
              <a:rPr lang="en-US" smtClean="0"/>
              <a:t>‹#›</a:t>
            </a:fld>
            <a:endParaRPr lang="en-US"/>
          </a:p>
        </p:txBody>
      </p:sp>
    </p:spTree>
    <p:extLst>
      <p:ext uri="{BB962C8B-B14F-4D97-AF65-F5344CB8AC3E}">
        <p14:creationId xmlns:p14="http://schemas.microsoft.com/office/powerpoint/2010/main" val="19809458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i="1" u="sng" kern="1200" dirty="0" smtClean="0">
                <a:solidFill>
                  <a:schemeClr val="tx1"/>
                </a:solidFill>
                <a:effectLst/>
                <a:latin typeface="+mn-lt"/>
                <a:ea typeface="+mn-ea"/>
                <a:cs typeface="+mn-cs"/>
              </a:rPr>
              <a:t>Culture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can be one of those know-it-when-you--experience-it things, right?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CAEB68-DCDF-0340-8E42-B258BB30F01A}" type="slidenum">
              <a:rPr lang="en-US" smtClean="0"/>
              <a:t>1</a:t>
            </a:fld>
            <a:endParaRPr lang="en-US"/>
          </a:p>
        </p:txBody>
      </p:sp>
    </p:spTree>
    <p:extLst>
      <p:ext uri="{BB962C8B-B14F-4D97-AF65-F5344CB8AC3E}">
        <p14:creationId xmlns:p14="http://schemas.microsoft.com/office/powerpoint/2010/main" val="1609896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2015, </a:t>
            </a:r>
            <a:r>
              <a:rPr lang="en-US" sz="1200" kern="1200" dirty="0" smtClean="0">
                <a:solidFill>
                  <a:schemeClr val="tx1"/>
                </a:solidFill>
                <a:effectLst/>
                <a:latin typeface="+mn-lt"/>
                <a:ea typeface="+mn-ea"/>
                <a:cs typeface="+mn-cs"/>
              </a:rPr>
              <a:t>the Cultural Trust raised over $</a:t>
            </a:r>
            <a:r>
              <a:rPr lang="en-US" sz="1200" kern="1200" dirty="0" smtClean="0">
                <a:solidFill>
                  <a:schemeClr val="tx1"/>
                </a:solidFill>
                <a:effectLst/>
                <a:latin typeface="+mn-lt"/>
                <a:ea typeface="+mn-ea"/>
                <a:cs typeface="+mn-cs"/>
              </a:rPr>
              <a:t>4.56 </a:t>
            </a:r>
            <a:r>
              <a:rPr lang="en-US" sz="1200" kern="1200" dirty="0" smtClean="0">
                <a:solidFill>
                  <a:schemeClr val="tx1"/>
                </a:solidFill>
                <a:effectLst/>
                <a:latin typeface="+mn-lt"/>
                <a:ea typeface="+mn-ea"/>
                <a:cs typeface="+mn-cs"/>
              </a:rPr>
              <a:t>million. 40% of that goes into a permanent fund, earning interest, ready for future opportunities. The other 60% supports the five state-wide Cultural Partners, 45 county and tribal coalitions, and over 1,400 nonprofits throughout the state. Pretty remarkable.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CAEB68-DCDF-0340-8E42-B258BB30F01A}" type="slidenum">
              <a:rPr lang="en-US" smtClean="0"/>
              <a:t>10</a:t>
            </a:fld>
            <a:endParaRPr lang="en-US"/>
          </a:p>
        </p:txBody>
      </p:sp>
    </p:spTree>
    <p:extLst>
      <p:ext uri="{BB962C8B-B14F-4D97-AF65-F5344CB8AC3E}">
        <p14:creationId xmlns:p14="http://schemas.microsoft.com/office/powerpoint/2010/main" val="3557395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Oregon is the </a:t>
            </a:r>
            <a:r>
              <a:rPr lang="en-US" sz="1200" u="sng" kern="1200" dirty="0" smtClean="0">
                <a:solidFill>
                  <a:schemeClr val="tx1"/>
                </a:solidFill>
                <a:effectLst/>
                <a:latin typeface="+mn-lt"/>
                <a:ea typeface="+mn-ea"/>
                <a:cs typeface="+mn-cs"/>
              </a:rPr>
              <a:t>only</a:t>
            </a:r>
            <a:r>
              <a:rPr lang="en-US" sz="1200" kern="1200" dirty="0" smtClean="0">
                <a:solidFill>
                  <a:schemeClr val="tx1"/>
                </a:solidFill>
                <a:effectLst/>
                <a:latin typeface="+mn-lt"/>
                <a:ea typeface="+mn-ea"/>
                <a:cs typeface="+mn-cs"/>
              </a:rPr>
              <a:t> state in the country with a cultural body like this. That tells you something about Oregonians; the value we put on these pursuits. An unparalleled desire to express ourselves. The very things that make Oregon, </a:t>
            </a:r>
            <a:r>
              <a:rPr lang="en-US" sz="1200" i="1" kern="1200" dirty="0" smtClean="0">
                <a:solidFill>
                  <a:schemeClr val="tx1"/>
                </a:solidFill>
                <a:effectLst/>
                <a:latin typeface="+mn-lt"/>
                <a:ea typeface="+mn-ea"/>
                <a:cs typeface="+mn-cs"/>
              </a:rPr>
              <a:t>Oregon</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CAEB68-DCDF-0340-8E42-B258BB30F01A}" type="slidenum">
              <a:rPr lang="en-US" smtClean="0"/>
              <a:t>11</a:t>
            </a:fld>
            <a:endParaRPr lang="en-US"/>
          </a:p>
        </p:txBody>
      </p:sp>
    </p:spTree>
    <p:extLst>
      <p:ext uri="{BB962C8B-B14F-4D97-AF65-F5344CB8AC3E}">
        <p14:creationId xmlns:p14="http://schemas.microsoft.com/office/powerpoint/2010/main" val="3485552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culture— </a:t>
            </a:r>
            <a:r>
              <a:rPr lang="en-US" sz="1200" i="1" kern="1200" dirty="0" smtClean="0">
                <a:solidFill>
                  <a:schemeClr val="tx1"/>
                </a:solidFill>
                <a:effectLst/>
                <a:latin typeface="+mn-lt"/>
                <a:ea typeface="+mn-ea"/>
                <a:cs typeface="+mn-cs"/>
              </a:rPr>
              <a:t>anywhere</a:t>
            </a:r>
            <a:r>
              <a:rPr lang="en-US" sz="1200" kern="1200" dirty="0" smtClean="0">
                <a:solidFill>
                  <a:schemeClr val="tx1"/>
                </a:solidFill>
                <a:effectLst/>
                <a:latin typeface="+mn-lt"/>
                <a:ea typeface="+mn-ea"/>
                <a:cs typeface="+mn-cs"/>
              </a:rPr>
              <a:t> in Oregon— has ever touched you, we invite you to be part of our </a:t>
            </a:r>
            <a:r>
              <a:rPr lang="en-US" sz="1200" b="1" i="1" kern="1200" dirty="0" smtClean="0">
                <a:solidFill>
                  <a:schemeClr val="tx1"/>
                </a:solidFill>
                <a:effectLst/>
                <a:latin typeface="+mn-lt"/>
                <a:ea typeface="+mn-ea"/>
                <a:cs typeface="+mn-cs"/>
              </a:rPr>
              <a:t>98,000 square miles of yes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Thank you! </a:t>
            </a:r>
          </a:p>
          <a:p>
            <a:endParaRPr lang="en-US" dirty="0"/>
          </a:p>
        </p:txBody>
      </p:sp>
      <p:sp>
        <p:nvSpPr>
          <p:cNvPr id="4" name="Slide Number Placeholder 3"/>
          <p:cNvSpPr>
            <a:spLocks noGrp="1"/>
          </p:cNvSpPr>
          <p:nvPr>
            <p:ph type="sldNum" sz="quarter" idx="10"/>
          </p:nvPr>
        </p:nvSpPr>
        <p:spPr/>
        <p:txBody>
          <a:bodyPr/>
          <a:lstStyle/>
          <a:p>
            <a:fld id="{78CAEB68-DCDF-0340-8E42-B258BB30F01A}" type="slidenum">
              <a:rPr lang="en-US" smtClean="0"/>
              <a:t>12</a:t>
            </a:fld>
            <a:endParaRPr lang="en-US"/>
          </a:p>
        </p:txBody>
      </p:sp>
    </p:spTree>
    <p:extLst>
      <p:ext uri="{BB962C8B-B14F-4D97-AF65-F5344CB8AC3E}">
        <p14:creationId xmlns:p14="http://schemas.microsoft.com/office/powerpoint/2010/main" val="352659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i="1" u="sng" kern="1200" dirty="0" smtClean="0">
                <a:solidFill>
                  <a:schemeClr val="tx1"/>
                </a:solidFill>
                <a:effectLst/>
                <a:latin typeface="+mn-lt"/>
                <a:ea typeface="+mn-ea"/>
                <a:cs typeface="+mn-cs"/>
              </a:rPr>
              <a:t>Culture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can be one of those know-it-when-you--experience-it things, right?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CAEB68-DCDF-0340-8E42-B258BB30F01A}" type="slidenum">
              <a:rPr lang="en-US" smtClean="0"/>
              <a:t>2</a:t>
            </a:fld>
            <a:endParaRPr lang="en-US"/>
          </a:p>
        </p:txBody>
      </p:sp>
    </p:spTree>
    <p:extLst>
      <p:ext uri="{BB962C8B-B14F-4D97-AF65-F5344CB8AC3E}">
        <p14:creationId xmlns:p14="http://schemas.microsoft.com/office/powerpoint/2010/main" val="160989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Certainly, we might think we’re all in agreement on what it is… the ballet. Art museum. Opera, Symphony, of course. Literature. Each one of those is commonly associated with “Culture” (in quotes.) Everyone can agree on that.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CAEB68-DCDF-0340-8E42-B258BB30F01A}" type="slidenum">
              <a:rPr lang="en-US" smtClean="0"/>
              <a:t>3</a:t>
            </a:fld>
            <a:endParaRPr lang="en-US"/>
          </a:p>
        </p:txBody>
      </p:sp>
    </p:spTree>
    <p:extLst>
      <p:ext uri="{BB962C8B-B14F-4D97-AF65-F5344CB8AC3E}">
        <p14:creationId xmlns:p14="http://schemas.microsoft.com/office/powerpoint/2010/main" val="33544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what about this—this is also culture. This is culture. This is culture. This—this—and this: </a:t>
            </a:r>
            <a:r>
              <a:rPr lang="en-US" sz="1200" u="sng" kern="1200" dirty="0" smtClean="0">
                <a:solidFill>
                  <a:schemeClr val="tx1"/>
                </a:solidFill>
                <a:effectLst/>
                <a:latin typeface="+mn-lt"/>
                <a:ea typeface="+mn-ea"/>
                <a:cs typeface="+mn-cs"/>
              </a:rPr>
              <a:t>all culture</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CAEB68-DCDF-0340-8E42-B258BB30F01A}" type="slidenum">
              <a:rPr lang="en-US" smtClean="0"/>
              <a:t>4</a:t>
            </a:fld>
            <a:endParaRPr lang="en-US"/>
          </a:p>
        </p:txBody>
      </p:sp>
    </p:spTree>
    <p:extLst>
      <p:ext uri="{BB962C8B-B14F-4D97-AF65-F5344CB8AC3E}">
        <p14:creationId xmlns:p14="http://schemas.microsoft.com/office/powerpoint/2010/main" val="375443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fact in our state, we are blessed with a bounty of experiences that fall under the cultural umbrella: arts, heritage, history and humanities. And taken together, this bounty plays an enormous, very (</a:t>
            </a:r>
            <a:r>
              <a:rPr lang="en-US" sz="1200" i="1" kern="1200" dirty="0" smtClean="0">
                <a:solidFill>
                  <a:schemeClr val="tx1"/>
                </a:solidFill>
                <a:effectLst/>
                <a:latin typeface="+mn-lt"/>
                <a:ea typeface="+mn-ea"/>
                <a:cs typeface="+mn-cs"/>
              </a:rPr>
              <a:t>essential</a:t>
            </a:r>
            <a:r>
              <a:rPr lang="en-US" sz="1200" kern="1200" dirty="0" smtClean="0">
                <a:solidFill>
                  <a:schemeClr val="tx1"/>
                </a:solidFill>
                <a:effectLst/>
                <a:latin typeface="+mn-lt"/>
                <a:ea typeface="+mn-ea"/>
                <a:cs typeface="+mn-cs"/>
              </a:rPr>
              <a:t>)  role in making Oregon, </a:t>
            </a:r>
            <a:r>
              <a:rPr lang="en-US" sz="1200" i="1" kern="1200" dirty="0" smtClean="0">
                <a:solidFill>
                  <a:schemeClr val="tx1"/>
                </a:solidFill>
                <a:effectLst/>
                <a:latin typeface="+mn-lt"/>
                <a:ea typeface="+mn-ea"/>
                <a:cs typeface="+mn-cs"/>
              </a:rPr>
              <a:t>Oregon</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CAEB68-DCDF-0340-8E42-B258BB30F01A}" type="slidenum">
              <a:rPr lang="en-US" smtClean="0"/>
              <a:t>5</a:t>
            </a:fld>
            <a:endParaRPr lang="en-US"/>
          </a:p>
        </p:txBody>
      </p:sp>
    </p:spTree>
    <p:extLst>
      <p:ext uri="{BB962C8B-B14F-4D97-AF65-F5344CB8AC3E}">
        <p14:creationId xmlns:p14="http://schemas.microsoft.com/office/powerpoint/2010/main" val="216796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doesn’t culture “just happen?” you ask. For sure, a lot of it was here long before we were. We didn’t create it all. But a lot of our culture can disappear, especially those traditions that aren’t as well known. It can lose its way. It simply can’t be taken for granted that it will thrive forever on its own.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CAEB68-DCDF-0340-8E42-B258BB30F01A}" type="slidenum">
              <a:rPr lang="en-US" smtClean="0"/>
              <a:t>6</a:t>
            </a:fld>
            <a:endParaRPr lang="en-US"/>
          </a:p>
        </p:txBody>
      </p:sp>
    </p:spTree>
    <p:extLst>
      <p:ext uri="{BB962C8B-B14F-4D97-AF65-F5344CB8AC3E}">
        <p14:creationId xmlns:p14="http://schemas.microsoft.com/office/powerpoint/2010/main" val="151845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 can make sure our culture—in all its many forms— thrives. That Oregon stays the special place that it is. That our special something continues; that it opens new eyes, continually opens new hearts, and makes new connections for our generation and generations to come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CAEB68-DCDF-0340-8E42-B258BB30F01A}" type="slidenum">
              <a:rPr lang="en-US" smtClean="0"/>
              <a:t>7</a:t>
            </a:fld>
            <a:endParaRPr lang="en-US"/>
          </a:p>
        </p:txBody>
      </p:sp>
    </p:spTree>
    <p:extLst>
      <p:ext uri="{BB962C8B-B14F-4D97-AF65-F5344CB8AC3E}">
        <p14:creationId xmlns:p14="http://schemas.microsoft.com/office/powerpoint/2010/main" val="164662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why the Oregon Culture Trust exists. To put wind in the sails of all kinds of cultural initiatives, big and small, well-known and lesser-known, all across our state. To infuse 1,400 amazing organizations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support so that Oregon never loses its appeal or wonder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CAEB68-DCDF-0340-8E42-B258BB30F01A}" type="slidenum">
              <a:rPr lang="en-US" smtClean="0"/>
              <a:t>8</a:t>
            </a:fld>
            <a:endParaRPr lang="en-US"/>
          </a:p>
        </p:txBody>
      </p:sp>
    </p:spTree>
    <p:extLst>
      <p:ext uri="{BB962C8B-B14F-4D97-AF65-F5344CB8AC3E}">
        <p14:creationId xmlns:p14="http://schemas.microsoft.com/office/powerpoint/2010/main" val="103766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way it works is unique, but simple.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say someone makes their regular donation to a participating nonprofit—that amount is tax deductible.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when they make the same matching contribution to the Trust—that same amount comes back to them as </a:t>
            </a:r>
            <a:r>
              <a:rPr lang="en-US" sz="1200" kern="1200" smtClean="0">
                <a:solidFill>
                  <a:schemeClr val="tx1"/>
                </a:solidFill>
                <a:effectLst/>
                <a:latin typeface="+mn-lt"/>
                <a:ea typeface="+mn-ea"/>
                <a:cs typeface="+mn-cs"/>
              </a:rPr>
              <a:t>a state tax </a:t>
            </a:r>
            <a:r>
              <a:rPr lang="en-US" sz="1200" kern="1200" dirty="0" smtClean="0">
                <a:solidFill>
                  <a:schemeClr val="tx1"/>
                </a:solidFill>
                <a:effectLst/>
                <a:latin typeface="+mn-lt"/>
                <a:ea typeface="+mn-ea"/>
                <a:cs typeface="+mn-cs"/>
              </a:rPr>
              <a:t>credit.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Essentially </a:t>
            </a:r>
            <a:r>
              <a:rPr lang="en-US" sz="1200" i="1" kern="1200" dirty="0" smtClean="0">
                <a:solidFill>
                  <a:schemeClr val="tx1"/>
                </a:solidFill>
                <a:effectLst/>
                <a:latin typeface="+mn-lt"/>
                <a:ea typeface="+mn-ea"/>
                <a:cs typeface="+mn-cs"/>
              </a:rPr>
              <a:t>doubling the impact of a donation</a:t>
            </a:r>
            <a:r>
              <a:rPr lang="en-US" sz="1200" kern="1200" dirty="0" smtClean="0">
                <a:solidFill>
                  <a:schemeClr val="tx1"/>
                </a:solidFill>
                <a:effectLst/>
                <a:latin typeface="+mn-lt"/>
                <a:ea typeface="+mn-ea"/>
                <a:cs typeface="+mn-cs"/>
              </a:rPr>
              <a:t> </a:t>
            </a:r>
            <a:r>
              <a:rPr lang="en-US" sz="1200" b="1" i="1" u="sng" kern="1200" dirty="0" smtClean="0">
                <a:solidFill>
                  <a:schemeClr val="tx1"/>
                </a:solidFill>
                <a:effectLst/>
                <a:latin typeface="+mn-lt"/>
                <a:ea typeface="+mn-ea"/>
                <a:cs typeface="+mn-cs"/>
              </a:rPr>
              <a:t>for free</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CAEB68-DCDF-0340-8E42-B258BB30F01A}" type="slidenum">
              <a:rPr lang="en-US" smtClean="0"/>
              <a:t>9</a:t>
            </a:fld>
            <a:endParaRPr lang="en-US"/>
          </a:p>
        </p:txBody>
      </p:sp>
    </p:spTree>
    <p:extLst>
      <p:ext uri="{BB962C8B-B14F-4D97-AF65-F5344CB8AC3E}">
        <p14:creationId xmlns:p14="http://schemas.microsoft.com/office/powerpoint/2010/main" val="3651198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745B80-D25B-E444-8CFB-CECADD8EB5FD}"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174447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45B80-D25B-E444-8CFB-CECADD8EB5FD}"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222016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45B80-D25B-E444-8CFB-CECADD8EB5FD}"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37362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45B80-D25B-E444-8CFB-CECADD8EB5FD}"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426439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745B80-D25B-E444-8CFB-CECADD8EB5FD}"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164607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745B80-D25B-E444-8CFB-CECADD8EB5FD}" type="datetimeFigureOut">
              <a:rPr lang="en-US" smtClean="0"/>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252562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745B80-D25B-E444-8CFB-CECADD8EB5FD}" type="datetimeFigureOut">
              <a:rPr lang="en-US" smtClean="0"/>
              <a:t>10/21/2016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305227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745B80-D25B-E444-8CFB-CECADD8EB5FD}" type="datetimeFigureOut">
              <a:rPr lang="en-US" smtClean="0"/>
              <a:t>10/21/2016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25723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45B80-D25B-E444-8CFB-CECADD8EB5FD}" type="datetimeFigureOut">
              <a:rPr lang="en-US" smtClean="0"/>
              <a:t>10/21/2016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325952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45B80-D25B-E444-8CFB-CECADD8EB5FD}" type="datetimeFigureOut">
              <a:rPr lang="en-US" smtClean="0"/>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108510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45B80-D25B-E444-8CFB-CECADD8EB5FD}" type="datetimeFigureOut">
              <a:rPr lang="en-US" smtClean="0"/>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2733681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45B80-D25B-E444-8CFB-CECADD8EB5FD}" type="datetimeFigureOut">
              <a:rPr lang="en-US" smtClean="0"/>
              <a:t>10/21/2016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A39AA8D-3756-A74D-942A-0FE8E81C004D}" type="slidenum">
              <a:rPr lang="en-US" smtClean="0"/>
              <a:t>‹#›</a:t>
            </a:fld>
            <a:endParaRPr lang="en-US"/>
          </a:p>
        </p:txBody>
      </p:sp>
    </p:spTree>
    <p:extLst>
      <p:ext uri="{BB962C8B-B14F-4D97-AF65-F5344CB8AC3E}">
        <p14:creationId xmlns:p14="http://schemas.microsoft.com/office/powerpoint/2010/main" val="212134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pen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2091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6484" y="1690299"/>
            <a:ext cx="3338286" cy="276999"/>
          </a:xfrm>
          <a:prstGeom prst="rect">
            <a:avLst/>
          </a:prstGeom>
          <a:solidFill>
            <a:srgbClr val="D2DC1A"/>
          </a:solidFill>
        </p:spPr>
        <p:txBody>
          <a:bodyPr wrap="square" rtlCol="0">
            <a:spAutoFit/>
          </a:bodyPr>
          <a:lstStyle/>
          <a:p>
            <a:pPr algn="ctr"/>
            <a:r>
              <a:rPr lang="en-US" sz="1200" spc="300" dirty="0" smtClean="0">
                <a:solidFill>
                  <a:schemeClr val="bg1"/>
                </a:solidFill>
                <a:latin typeface="Interstate-Bold"/>
                <a:cs typeface="Interstate-Bold"/>
              </a:rPr>
              <a:t>MONEY RAISED </a:t>
            </a:r>
            <a:r>
              <a:rPr lang="en-US" sz="1200" spc="300" smtClean="0">
                <a:solidFill>
                  <a:schemeClr val="bg1"/>
                </a:solidFill>
                <a:latin typeface="Interstate-Bold"/>
                <a:cs typeface="Interstate-Bold"/>
              </a:rPr>
              <a:t>IN </a:t>
            </a:r>
            <a:r>
              <a:rPr lang="en-US" sz="1200" spc="300" smtClean="0">
                <a:solidFill>
                  <a:schemeClr val="bg1"/>
                </a:solidFill>
                <a:latin typeface="Interstate-Bold"/>
                <a:cs typeface="Interstate-Bold"/>
              </a:rPr>
              <a:t>2015</a:t>
            </a:r>
            <a:endParaRPr lang="en-US" sz="1200" spc="300" dirty="0">
              <a:solidFill>
                <a:schemeClr val="bg1"/>
              </a:solidFill>
              <a:latin typeface="Interstate-Bold"/>
              <a:cs typeface="Interstate-Bold"/>
            </a:endParaRPr>
          </a:p>
        </p:txBody>
      </p:sp>
      <p:sp>
        <p:nvSpPr>
          <p:cNvPr id="6" name="TextBox 5"/>
          <p:cNvSpPr txBox="1"/>
          <p:nvPr/>
        </p:nvSpPr>
        <p:spPr>
          <a:xfrm>
            <a:off x="1937873" y="2328928"/>
            <a:ext cx="5431918" cy="1107996"/>
          </a:xfrm>
          <a:prstGeom prst="rect">
            <a:avLst/>
          </a:prstGeom>
          <a:noFill/>
        </p:spPr>
        <p:txBody>
          <a:bodyPr wrap="square" rtlCol="0">
            <a:spAutoFit/>
          </a:bodyPr>
          <a:lstStyle/>
          <a:p>
            <a:pPr algn="ctr"/>
            <a:r>
              <a:rPr lang="en-US" sz="6600" spc="-150" dirty="0" smtClean="0">
                <a:solidFill>
                  <a:schemeClr val="tx1">
                    <a:lumMod val="50000"/>
                    <a:lumOff val="50000"/>
                  </a:schemeClr>
                </a:solidFill>
                <a:latin typeface="Interstate-Bold"/>
                <a:cs typeface="Interstate-Bold"/>
              </a:rPr>
              <a:t>$</a:t>
            </a:r>
            <a:r>
              <a:rPr lang="en-US" sz="6600" spc="-150" dirty="0" smtClean="0">
                <a:solidFill>
                  <a:schemeClr val="tx1">
                    <a:lumMod val="50000"/>
                    <a:lumOff val="50000"/>
                  </a:schemeClr>
                </a:solidFill>
                <a:latin typeface="Interstate-Bold"/>
                <a:cs typeface="Interstate-Bold"/>
              </a:rPr>
              <a:t>4,560,000</a:t>
            </a:r>
            <a:endParaRPr lang="en-US" sz="6600" spc="-150" dirty="0">
              <a:solidFill>
                <a:schemeClr val="tx1">
                  <a:lumMod val="50000"/>
                  <a:lumOff val="50000"/>
                </a:schemeClr>
              </a:solidFill>
              <a:latin typeface="Interstate-Bold"/>
              <a:cs typeface="Interstate-Bold"/>
            </a:endParaRPr>
          </a:p>
        </p:txBody>
      </p:sp>
    </p:spTree>
    <p:extLst>
      <p:ext uri="{BB962C8B-B14F-4D97-AF65-F5344CB8AC3E}">
        <p14:creationId xmlns:p14="http://schemas.microsoft.com/office/powerpoint/2010/main" val="65484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ppines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descr="OCT-logo-cultu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699" y="1480193"/>
            <a:ext cx="2421681" cy="1915542"/>
          </a:xfrm>
          <a:prstGeom prst="rect">
            <a:avLst/>
          </a:prstGeom>
        </p:spPr>
      </p:pic>
    </p:spTree>
    <p:extLst>
      <p:ext uri="{BB962C8B-B14F-4D97-AF65-F5344CB8AC3E}">
        <p14:creationId xmlns:p14="http://schemas.microsoft.com/office/powerpoint/2010/main" val="126524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D2DC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2DC1A"/>
              </a:solidFill>
            </a:endParaRPr>
          </a:p>
        </p:txBody>
      </p:sp>
      <p:pic>
        <p:nvPicPr>
          <p:cNvPr id="7" name="Picture 6"/>
          <p:cNvPicPr>
            <a:picLocks noChangeAspect="1"/>
          </p:cNvPicPr>
          <p:nvPr/>
        </p:nvPicPr>
        <p:blipFill>
          <a:blip r:embed="rId3"/>
          <a:stretch>
            <a:fillRect/>
          </a:stretch>
        </p:blipFill>
        <p:spPr>
          <a:xfrm>
            <a:off x="3280229" y="1607890"/>
            <a:ext cx="2583542" cy="1927720"/>
          </a:xfrm>
          <a:prstGeom prst="rect">
            <a:avLst/>
          </a:prstGeom>
        </p:spPr>
      </p:pic>
      <p:sp>
        <p:nvSpPr>
          <p:cNvPr id="8" name="TextBox 7"/>
          <p:cNvSpPr txBox="1"/>
          <p:nvPr/>
        </p:nvSpPr>
        <p:spPr>
          <a:xfrm>
            <a:off x="3120573" y="4390571"/>
            <a:ext cx="2743200" cy="276999"/>
          </a:xfrm>
          <a:prstGeom prst="rect">
            <a:avLst/>
          </a:prstGeom>
          <a:solidFill>
            <a:srgbClr val="D2DC1A"/>
          </a:solidFill>
        </p:spPr>
        <p:txBody>
          <a:bodyPr wrap="square" rtlCol="0">
            <a:spAutoFit/>
          </a:bodyPr>
          <a:lstStyle/>
          <a:p>
            <a:pPr algn="ctr"/>
            <a:r>
              <a:rPr lang="en-US" sz="1200" spc="300" dirty="0" smtClean="0">
                <a:solidFill>
                  <a:schemeClr val="bg1"/>
                </a:solidFill>
                <a:latin typeface="Interstate-Bold"/>
                <a:cs typeface="Interstate-Bold"/>
              </a:rPr>
              <a:t>CULTURALTRUST.ORG</a:t>
            </a:r>
            <a:endParaRPr lang="en-US" sz="1200" spc="300" dirty="0">
              <a:solidFill>
                <a:schemeClr val="bg1"/>
              </a:solidFill>
              <a:latin typeface="Interstate-Bold"/>
              <a:cs typeface="Interstate-Bold"/>
            </a:endParaRPr>
          </a:p>
        </p:txBody>
      </p:sp>
    </p:spTree>
    <p:extLst>
      <p:ext uri="{BB962C8B-B14F-4D97-AF65-F5344CB8AC3E}">
        <p14:creationId xmlns:p14="http://schemas.microsoft.com/office/powerpoint/2010/main" val="298899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26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RT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4929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hiphop.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7184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INEU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372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453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0"/>
                                        <p:tgtEl>
                                          <p:spTgt spid="8"/>
                                        </p:tgtEl>
                                      </p:cBhvr>
                                    </p:animEffect>
                                    <p:set>
                                      <p:cBhvr>
                                        <p:cTn id="7"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IGH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9889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0"/>
            <a:ext cx="6656294" cy="5143500"/>
          </a:xfrm>
          <a:prstGeom prst="rect">
            <a:avLst/>
          </a:prstGeom>
        </p:spPr>
      </p:pic>
      <p:pic>
        <p:nvPicPr>
          <p:cNvPr id="10" name="Picture 9" descr="map-do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900" y="0"/>
            <a:ext cx="6656294" cy="5143500"/>
          </a:xfrm>
          <a:prstGeom prst="rect">
            <a:avLst/>
          </a:prstGeom>
        </p:spPr>
      </p:pic>
    </p:spTree>
    <p:extLst>
      <p:ext uri="{BB962C8B-B14F-4D97-AF65-F5344CB8AC3E}">
        <p14:creationId xmlns:p14="http://schemas.microsoft.com/office/powerpoint/2010/main" val="147416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n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8654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4578</TotalTime>
  <Words>476</Words>
  <Application>Microsoft Office PowerPoint</Application>
  <PresentationFormat>On-screen Show (16:9)</PresentationFormat>
  <Paragraphs>39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Interstate-Bold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Grady Britton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Grady Britton</dc:creator>
  <cp:lastModifiedBy>Carrie Kikel</cp:lastModifiedBy>
  <cp:revision>33</cp:revision>
  <dcterms:created xsi:type="dcterms:W3CDTF">2015-11-06T21:48:48Z</dcterms:created>
  <dcterms:modified xsi:type="dcterms:W3CDTF">2016-10-21T19:21:06Z</dcterms:modified>
</cp:coreProperties>
</file>